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DB11B-5222-9FD8-6C59-F668E9573B46}" v="77" dt="2022-07-26T12:05:40.580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o Patti" userId="S::apatti@coopselios.com::e896f113-0774-454b-b9a5-de69e39030ad" providerId="AD" clId="Web-{8DDDB11B-5222-9FD8-6C59-F668E9573B46}"/>
    <pc:docChg chg="addSld modSld">
      <pc:chgData name="Angelo Patti" userId="S::apatti@coopselios.com::e896f113-0774-454b-b9a5-de69e39030ad" providerId="AD" clId="Web-{8DDDB11B-5222-9FD8-6C59-F668E9573B46}" dt="2022-07-26T12:05:40.580" v="74" actId="1076"/>
      <pc:docMkLst>
        <pc:docMk/>
      </pc:docMkLst>
      <pc:sldChg chg="addSp modSp new">
        <pc:chgData name="Angelo Patti" userId="S::apatti@coopselios.com::e896f113-0774-454b-b9a5-de69e39030ad" providerId="AD" clId="Web-{8DDDB11B-5222-9FD8-6C59-F668E9573B46}" dt="2022-07-26T12:05:40.580" v="74" actId="1076"/>
        <pc:sldMkLst>
          <pc:docMk/>
          <pc:sldMk cId="2714443496" sldId="263"/>
        </pc:sldMkLst>
        <pc:spChg chg="mod">
          <ac:chgData name="Angelo Patti" userId="S::apatti@coopselios.com::e896f113-0774-454b-b9a5-de69e39030ad" providerId="AD" clId="Web-{8DDDB11B-5222-9FD8-6C59-F668E9573B46}" dt="2022-07-26T12:03:00.339" v="33" actId="20577"/>
          <ac:spMkLst>
            <pc:docMk/>
            <pc:sldMk cId="2714443496" sldId="263"/>
            <ac:spMk id="2" creationId="{0FCCB1BC-935D-2C40-FF23-136A13231CD9}"/>
          </ac:spMkLst>
        </pc:spChg>
        <pc:spChg chg="mod">
          <ac:chgData name="Angelo Patti" userId="S::apatti@coopselios.com::e896f113-0774-454b-b9a5-de69e39030ad" providerId="AD" clId="Web-{8DDDB11B-5222-9FD8-6C59-F668E9573B46}" dt="2022-07-26T12:05:27.439" v="72" actId="20577"/>
          <ac:spMkLst>
            <pc:docMk/>
            <pc:sldMk cId="2714443496" sldId="263"/>
            <ac:spMk id="3" creationId="{4FDB0D49-A627-7126-814D-8CE787219977}"/>
          </ac:spMkLst>
        </pc:spChg>
        <pc:picChg chg="add mod">
          <ac:chgData name="Angelo Patti" userId="S::apatti@coopselios.com::e896f113-0774-454b-b9a5-de69e39030ad" providerId="AD" clId="Web-{8DDDB11B-5222-9FD8-6C59-F668E9573B46}" dt="2022-07-26T12:05:40.580" v="74" actId="1076"/>
          <ac:picMkLst>
            <pc:docMk/>
            <pc:sldMk cId="2714443496" sldId="263"/>
            <ac:picMk id="5" creationId="{D8A922D0-7753-43CE-244B-8E929CE21856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FE94CD-4D2E-4B71-8481-66C7780233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C79225F-2C2E-4857-BE70-A1023DB44A2E}">
      <dgm:prSet/>
      <dgm:spPr/>
      <dgm:t>
        <a:bodyPr/>
        <a:lstStyle/>
        <a:p>
          <a:r>
            <a:rPr lang="it-IT" dirty="0"/>
            <a:t>Essere titolari di partita IVA, fiscalmente residenti nel territorio dello Stato</a:t>
          </a:r>
          <a:endParaRPr lang="en-US" dirty="0"/>
        </a:p>
      </dgm:t>
    </dgm:pt>
    <dgm:pt modelId="{0634228F-89C3-459F-8793-B2ED40CDF95B}" type="parTrans" cxnId="{D146DCD4-B811-461B-80C5-4D8FCD7281DA}">
      <dgm:prSet/>
      <dgm:spPr/>
      <dgm:t>
        <a:bodyPr/>
        <a:lstStyle/>
        <a:p>
          <a:endParaRPr lang="en-US"/>
        </a:p>
      </dgm:t>
    </dgm:pt>
    <dgm:pt modelId="{8718E90A-0AA5-431B-9A15-101CDA39F74B}" type="sibTrans" cxnId="{D146DCD4-B811-461B-80C5-4D8FCD7281DA}">
      <dgm:prSet/>
      <dgm:spPr/>
      <dgm:t>
        <a:bodyPr/>
        <a:lstStyle/>
        <a:p>
          <a:endParaRPr lang="en-US"/>
        </a:p>
      </dgm:t>
    </dgm:pt>
    <dgm:pt modelId="{EB294C8A-AF20-407D-A899-CE432C8873F2}">
      <dgm:prSet/>
      <dgm:spPr/>
      <dgm:t>
        <a:bodyPr/>
        <a:lstStyle/>
        <a:p>
          <a:r>
            <a:rPr lang="it-IT" dirty="0"/>
            <a:t>Avere svolto prestazione di servizi socio-sanitari e assistenziali, in regime diurno, semi-residenziale e residenziale, in favore di anziani non autosufficienti o disabili, nel periodo ricompreso tra il 31 gennaio 2020 e il 31 dicembre 2021, corrispondente alla durata dello stato emergenziale da Covid19</a:t>
          </a:r>
          <a:endParaRPr lang="en-US" dirty="0"/>
        </a:p>
      </dgm:t>
    </dgm:pt>
    <dgm:pt modelId="{A9C93DB4-5E67-4103-BFA2-F146A01119CA}" type="parTrans" cxnId="{773B9E1B-E215-467B-95F4-6EA41C3CCB4D}">
      <dgm:prSet/>
      <dgm:spPr/>
      <dgm:t>
        <a:bodyPr/>
        <a:lstStyle/>
        <a:p>
          <a:endParaRPr lang="en-US"/>
        </a:p>
      </dgm:t>
    </dgm:pt>
    <dgm:pt modelId="{3A805262-1D00-43C3-9D17-AE679529699B}" type="sibTrans" cxnId="{773B9E1B-E215-467B-95F4-6EA41C3CCB4D}">
      <dgm:prSet/>
      <dgm:spPr/>
      <dgm:t>
        <a:bodyPr/>
        <a:lstStyle/>
        <a:p>
          <a:endParaRPr lang="en-US"/>
        </a:p>
      </dgm:t>
    </dgm:pt>
    <dgm:pt modelId="{3E14FB72-4B64-4745-8EAE-917747451D3D}">
      <dgm:prSet/>
      <dgm:spPr/>
      <dgm:t>
        <a:bodyPr/>
        <a:lstStyle/>
        <a:p>
          <a:r>
            <a:rPr lang="it-IT" dirty="0"/>
            <a:t>Essere titolari di autorizzazione al funzionamento ai sensi della normativa regionale e provinciale di riferimento</a:t>
          </a:r>
          <a:endParaRPr lang="en-US" dirty="0"/>
        </a:p>
      </dgm:t>
    </dgm:pt>
    <dgm:pt modelId="{B82FF2D5-FFF6-45DB-A62A-6B55C550C0B4}" type="parTrans" cxnId="{E13610DF-9630-4720-92B2-783FC9FBAA95}">
      <dgm:prSet/>
      <dgm:spPr/>
      <dgm:t>
        <a:bodyPr/>
        <a:lstStyle/>
        <a:p>
          <a:endParaRPr lang="en-US"/>
        </a:p>
      </dgm:t>
    </dgm:pt>
    <dgm:pt modelId="{9CE905C6-2382-4B15-9F47-35ED20FB008F}" type="sibTrans" cxnId="{E13610DF-9630-4720-92B2-783FC9FBAA95}">
      <dgm:prSet/>
      <dgm:spPr/>
      <dgm:t>
        <a:bodyPr/>
        <a:lstStyle/>
        <a:p>
          <a:endParaRPr lang="en-US"/>
        </a:p>
      </dgm:t>
    </dgm:pt>
    <dgm:pt modelId="{F493C814-94FD-41FE-B3A5-B989AF6AB467}" type="pres">
      <dgm:prSet presAssocID="{01FE94CD-4D2E-4B71-8481-66C7780233B4}" presName="linear" presStyleCnt="0">
        <dgm:presLayoutVars>
          <dgm:animLvl val="lvl"/>
          <dgm:resizeHandles val="exact"/>
        </dgm:presLayoutVars>
      </dgm:prSet>
      <dgm:spPr/>
    </dgm:pt>
    <dgm:pt modelId="{D253B437-9486-404E-9F02-978BC9432335}" type="pres">
      <dgm:prSet presAssocID="{FC79225F-2C2E-4857-BE70-A1023DB44A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5B3E66F-75F0-45FC-9A7F-4CBD164A4930}" type="pres">
      <dgm:prSet presAssocID="{8718E90A-0AA5-431B-9A15-101CDA39F74B}" presName="spacer" presStyleCnt="0"/>
      <dgm:spPr/>
    </dgm:pt>
    <dgm:pt modelId="{1DCD72FE-D6DE-4A6D-BDBE-24D7B9DC5E32}" type="pres">
      <dgm:prSet presAssocID="{EB294C8A-AF20-407D-A899-CE432C8873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55E3ACC-47B2-4E82-A4FA-8CD8CCAAAD32}" type="pres">
      <dgm:prSet presAssocID="{3A805262-1D00-43C3-9D17-AE679529699B}" presName="spacer" presStyleCnt="0"/>
      <dgm:spPr/>
    </dgm:pt>
    <dgm:pt modelId="{6AA0B2B8-82DF-42AE-8D9F-D35B817CBA4B}" type="pres">
      <dgm:prSet presAssocID="{3E14FB72-4B64-4745-8EAE-917747451D3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73B9E1B-E215-467B-95F4-6EA41C3CCB4D}" srcId="{01FE94CD-4D2E-4B71-8481-66C7780233B4}" destId="{EB294C8A-AF20-407D-A899-CE432C8873F2}" srcOrd="1" destOrd="0" parTransId="{A9C93DB4-5E67-4103-BFA2-F146A01119CA}" sibTransId="{3A805262-1D00-43C3-9D17-AE679529699B}"/>
    <dgm:cxn modelId="{717DD65F-2064-4ED1-BD5A-25032BB0927E}" type="presOf" srcId="{01FE94CD-4D2E-4B71-8481-66C7780233B4}" destId="{F493C814-94FD-41FE-B3A5-B989AF6AB467}" srcOrd="0" destOrd="0" presId="urn:microsoft.com/office/officeart/2005/8/layout/vList2"/>
    <dgm:cxn modelId="{1607FC5A-7C64-4D4E-A0DF-3E88FDD70058}" type="presOf" srcId="{FC79225F-2C2E-4857-BE70-A1023DB44A2E}" destId="{D253B437-9486-404E-9F02-978BC9432335}" srcOrd="0" destOrd="0" presId="urn:microsoft.com/office/officeart/2005/8/layout/vList2"/>
    <dgm:cxn modelId="{4D848294-BC83-4C8E-BA5B-81C230AC58D7}" type="presOf" srcId="{3E14FB72-4B64-4745-8EAE-917747451D3D}" destId="{6AA0B2B8-82DF-42AE-8D9F-D35B817CBA4B}" srcOrd="0" destOrd="0" presId="urn:microsoft.com/office/officeart/2005/8/layout/vList2"/>
    <dgm:cxn modelId="{435163A9-C9C7-43BC-8CC4-5D0413516E1E}" type="presOf" srcId="{EB294C8A-AF20-407D-A899-CE432C8873F2}" destId="{1DCD72FE-D6DE-4A6D-BDBE-24D7B9DC5E32}" srcOrd="0" destOrd="0" presId="urn:microsoft.com/office/officeart/2005/8/layout/vList2"/>
    <dgm:cxn modelId="{D146DCD4-B811-461B-80C5-4D8FCD7281DA}" srcId="{01FE94CD-4D2E-4B71-8481-66C7780233B4}" destId="{FC79225F-2C2E-4857-BE70-A1023DB44A2E}" srcOrd="0" destOrd="0" parTransId="{0634228F-89C3-459F-8793-B2ED40CDF95B}" sibTransId="{8718E90A-0AA5-431B-9A15-101CDA39F74B}"/>
    <dgm:cxn modelId="{E13610DF-9630-4720-92B2-783FC9FBAA95}" srcId="{01FE94CD-4D2E-4B71-8481-66C7780233B4}" destId="{3E14FB72-4B64-4745-8EAE-917747451D3D}" srcOrd="2" destOrd="0" parTransId="{B82FF2D5-FFF6-45DB-A62A-6B55C550C0B4}" sibTransId="{9CE905C6-2382-4B15-9F47-35ED20FB008F}"/>
    <dgm:cxn modelId="{AED5633C-5D1F-46E8-B960-242AF03C555E}" type="presParOf" srcId="{F493C814-94FD-41FE-B3A5-B989AF6AB467}" destId="{D253B437-9486-404E-9F02-978BC9432335}" srcOrd="0" destOrd="0" presId="urn:microsoft.com/office/officeart/2005/8/layout/vList2"/>
    <dgm:cxn modelId="{973CCC4C-A38C-4FFB-B38A-14310781256A}" type="presParOf" srcId="{F493C814-94FD-41FE-B3A5-B989AF6AB467}" destId="{15B3E66F-75F0-45FC-9A7F-4CBD164A4930}" srcOrd="1" destOrd="0" presId="urn:microsoft.com/office/officeart/2005/8/layout/vList2"/>
    <dgm:cxn modelId="{C19AD311-C01C-4DDF-B688-049F92EFBFDC}" type="presParOf" srcId="{F493C814-94FD-41FE-B3A5-B989AF6AB467}" destId="{1DCD72FE-D6DE-4A6D-BDBE-24D7B9DC5E32}" srcOrd="2" destOrd="0" presId="urn:microsoft.com/office/officeart/2005/8/layout/vList2"/>
    <dgm:cxn modelId="{D2D33951-176C-4821-8984-B1C28CCFF341}" type="presParOf" srcId="{F493C814-94FD-41FE-B3A5-B989AF6AB467}" destId="{055E3ACC-47B2-4E82-A4FA-8CD8CCAAAD32}" srcOrd="3" destOrd="0" presId="urn:microsoft.com/office/officeart/2005/8/layout/vList2"/>
    <dgm:cxn modelId="{E6BC0268-7D37-4FC9-935E-70705E7779BC}" type="presParOf" srcId="{F493C814-94FD-41FE-B3A5-B989AF6AB467}" destId="{6AA0B2B8-82DF-42AE-8D9F-D35B817CBA4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FE94CD-4D2E-4B71-8481-66C7780233B4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E14FB72-4B64-4745-8EAE-917747451D3D}">
      <dgm:prSet/>
      <dgm:spPr/>
      <dgm:t>
        <a:bodyPr/>
        <a:lstStyle/>
        <a:p>
          <a:r>
            <a:rPr lang="it-IT" dirty="0"/>
            <a:t>Le risorse finanziarie complessivamente disponibili  ammontano a 20 milioni di euro e sono state ripartite tra le Regioni e le Province autonome, secondo il criterio della popolazione residente, di età pari o superiore a 75 anni (fonte della rilevazione ISTAT).</a:t>
          </a:r>
          <a:endParaRPr lang="en-US" dirty="0"/>
        </a:p>
      </dgm:t>
    </dgm:pt>
    <dgm:pt modelId="{B82FF2D5-FFF6-45DB-A62A-6B55C550C0B4}" type="parTrans" cxnId="{E13610DF-9630-4720-92B2-783FC9FBAA95}">
      <dgm:prSet/>
      <dgm:spPr/>
      <dgm:t>
        <a:bodyPr/>
        <a:lstStyle/>
        <a:p>
          <a:endParaRPr lang="en-US"/>
        </a:p>
      </dgm:t>
    </dgm:pt>
    <dgm:pt modelId="{9CE905C6-2382-4B15-9F47-35ED20FB008F}" type="sibTrans" cxnId="{E13610DF-9630-4720-92B2-783FC9FBAA95}">
      <dgm:prSet/>
      <dgm:spPr/>
      <dgm:t>
        <a:bodyPr/>
        <a:lstStyle/>
        <a:p>
          <a:endParaRPr lang="en-US"/>
        </a:p>
      </dgm:t>
    </dgm:pt>
    <dgm:pt modelId="{FC79225F-2C2E-4857-BE70-A1023DB44A2E}">
      <dgm:prSet/>
      <dgm:spPr/>
      <dgm:t>
        <a:bodyPr/>
        <a:lstStyle/>
        <a:p>
          <a:r>
            <a:rPr lang="it-IT" dirty="0"/>
            <a:t>Dalle ore 10.00 del 18 luglio 2022 fino alle ore 18.00 del 24 agosto 2022. È ammessa da parte di ciascun ente la presentazione di una sola istanza di contributo.</a:t>
          </a:r>
          <a:endParaRPr lang="en-US" dirty="0"/>
        </a:p>
      </dgm:t>
    </dgm:pt>
    <dgm:pt modelId="{8718E90A-0AA5-431B-9A15-101CDA39F74B}" type="sibTrans" cxnId="{D146DCD4-B811-461B-80C5-4D8FCD7281DA}">
      <dgm:prSet/>
      <dgm:spPr/>
      <dgm:t>
        <a:bodyPr/>
        <a:lstStyle/>
        <a:p>
          <a:endParaRPr lang="en-US"/>
        </a:p>
      </dgm:t>
    </dgm:pt>
    <dgm:pt modelId="{0634228F-89C3-459F-8793-B2ED40CDF95B}" type="parTrans" cxnId="{D146DCD4-B811-461B-80C5-4D8FCD7281DA}">
      <dgm:prSet/>
      <dgm:spPr/>
      <dgm:t>
        <a:bodyPr/>
        <a:lstStyle/>
        <a:p>
          <a:endParaRPr lang="en-US"/>
        </a:p>
      </dgm:t>
    </dgm:pt>
    <dgm:pt modelId="{8BD481CD-726A-462D-89BF-BC4D2D2DF5B3}" type="pres">
      <dgm:prSet presAssocID="{01FE94CD-4D2E-4B71-8481-66C7780233B4}" presName="vert0" presStyleCnt="0">
        <dgm:presLayoutVars>
          <dgm:dir/>
          <dgm:animOne val="branch"/>
          <dgm:animLvl val="lvl"/>
        </dgm:presLayoutVars>
      </dgm:prSet>
      <dgm:spPr/>
    </dgm:pt>
    <dgm:pt modelId="{D26027B9-97E3-42FB-93A9-8A1B666B8705}" type="pres">
      <dgm:prSet presAssocID="{FC79225F-2C2E-4857-BE70-A1023DB44A2E}" presName="thickLine" presStyleLbl="alignNode1" presStyleIdx="0" presStyleCnt="2"/>
      <dgm:spPr/>
    </dgm:pt>
    <dgm:pt modelId="{0A65B5DF-8410-4A25-B048-6E3032775BDF}" type="pres">
      <dgm:prSet presAssocID="{FC79225F-2C2E-4857-BE70-A1023DB44A2E}" presName="horz1" presStyleCnt="0"/>
      <dgm:spPr/>
    </dgm:pt>
    <dgm:pt modelId="{3AD4F5DC-505F-419F-9886-1DA11FE3CB3F}" type="pres">
      <dgm:prSet presAssocID="{FC79225F-2C2E-4857-BE70-A1023DB44A2E}" presName="tx1" presStyleLbl="revTx" presStyleIdx="0" presStyleCnt="2"/>
      <dgm:spPr/>
    </dgm:pt>
    <dgm:pt modelId="{231DEDED-796D-4552-AD72-314DBDF76F4A}" type="pres">
      <dgm:prSet presAssocID="{FC79225F-2C2E-4857-BE70-A1023DB44A2E}" presName="vert1" presStyleCnt="0"/>
      <dgm:spPr/>
    </dgm:pt>
    <dgm:pt modelId="{907BED91-A4E1-461C-86D4-A1E6314E2015}" type="pres">
      <dgm:prSet presAssocID="{3E14FB72-4B64-4745-8EAE-917747451D3D}" presName="thickLine" presStyleLbl="alignNode1" presStyleIdx="1" presStyleCnt="2"/>
      <dgm:spPr/>
    </dgm:pt>
    <dgm:pt modelId="{0DD2F13A-CA0F-4FD5-B041-C46F7D49EA2B}" type="pres">
      <dgm:prSet presAssocID="{3E14FB72-4B64-4745-8EAE-917747451D3D}" presName="horz1" presStyleCnt="0"/>
      <dgm:spPr/>
    </dgm:pt>
    <dgm:pt modelId="{BA4F9C39-14F2-4A47-B699-E775210386FC}" type="pres">
      <dgm:prSet presAssocID="{3E14FB72-4B64-4745-8EAE-917747451D3D}" presName="tx1" presStyleLbl="revTx" presStyleIdx="1" presStyleCnt="2"/>
      <dgm:spPr/>
    </dgm:pt>
    <dgm:pt modelId="{6A69ACB3-0470-457D-96A0-719B1852A420}" type="pres">
      <dgm:prSet presAssocID="{3E14FB72-4B64-4745-8EAE-917747451D3D}" presName="vert1" presStyleCnt="0"/>
      <dgm:spPr/>
    </dgm:pt>
  </dgm:ptLst>
  <dgm:cxnLst>
    <dgm:cxn modelId="{40BC0912-4D5C-43F4-ABA1-0084174D4B46}" type="presOf" srcId="{01FE94CD-4D2E-4B71-8481-66C7780233B4}" destId="{8BD481CD-726A-462D-89BF-BC4D2D2DF5B3}" srcOrd="0" destOrd="0" presId="urn:microsoft.com/office/officeart/2008/layout/LinedList"/>
    <dgm:cxn modelId="{C3394288-C342-4156-A6E9-7B5BF7683495}" type="presOf" srcId="{FC79225F-2C2E-4857-BE70-A1023DB44A2E}" destId="{3AD4F5DC-505F-419F-9886-1DA11FE3CB3F}" srcOrd="0" destOrd="0" presId="urn:microsoft.com/office/officeart/2008/layout/LinedList"/>
    <dgm:cxn modelId="{DC48DFC5-F070-42D8-905C-29EA828362DA}" type="presOf" srcId="{3E14FB72-4B64-4745-8EAE-917747451D3D}" destId="{BA4F9C39-14F2-4A47-B699-E775210386FC}" srcOrd="0" destOrd="0" presId="urn:microsoft.com/office/officeart/2008/layout/LinedList"/>
    <dgm:cxn modelId="{D146DCD4-B811-461B-80C5-4D8FCD7281DA}" srcId="{01FE94CD-4D2E-4B71-8481-66C7780233B4}" destId="{FC79225F-2C2E-4857-BE70-A1023DB44A2E}" srcOrd="0" destOrd="0" parTransId="{0634228F-89C3-459F-8793-B2ED40CDF95B}" sibTransId="{8718E90A-0AA5-431B-9A15-101CDA39F74B}"/>
    <dgm:cxn modelId="{E13610DF-9630-4720-92B2-783FC9FBAA95}" srcId="{01FE94CD-4D2E-4B71-8481-66C7780233B4}" destId="{3E14FB72-4B64-4745-8EAE-917747451D3D}" srcOrd="1" destOrd="0" parTransId="{B82FF2D5-FFF6-45DB-A62A-6B55C550C0B4}" sibTransId="{9CE905C6-2382-4B15-9F47-35ED20FB008F}"/>
    <dgm:cxn modelId="{563DC6F7-B8A1-4B23-8132-983DAF6EB7E4}" type="presParOf" srcId="{8BD481CD-726A-462D-89BF-BC4D2D2DF5B3}" destId="{D26027B9-97E3-42FB-93A9-8A1B666B8705}" srcOrd="0" destOrd="0" presId="urn:microsoft.com/office/officeart/2008/layout/LinedList"/>
    <dgm:cxn modelId="{BEE242F2-5835-40C8-BA50-2FF161328D01}" type="presParOf" srcId="{8BD481CD-726A-462D-89BF-BC4D2D2DF5B3}" destId="{0A65B5DF-8410-4A25-B048-6E3032775BDF}" srcOrd="1" destOrd="0" presId="urn:microsoft.com/office/officeart/2008/layout/LinedList"/>
    <dgm:cxn modelId="{A91E78A6-9BEC-4EE7-9538-5E95FFA8D051}" type="presParOf" srcId="{0A65B5DF-8410-4A25-B048-6E3032775BDF}" destId="{3AD4F5DC-505F-419F-9886-1DA11FE3CB3F}" srcOrd="0" destOrd="0" presId="urn:microsoft.com/office/officeart/2008/layout/LinedList"/>
    <dgm:cxn modelId="{9933C1F0-DE3F-4E65-A650-CA9DFAF7DF88}" type="presParOf" srcId="{0A65B5DF-8410-4A25-B048-6E3032775BDF}" destId="{231DEDED-796D-4552-AD72-314DBDF76F4A}" srcOrd="1" destOrd="0" presId="urn:microsoft.com/office/officeart/2008/layout/LinedList"/>
    <dgm:cxn modelId="{468517F5-6CA2-4181-9515-116507F349CC}" type="presParOf" srcId="{8BD481CD-726A-462D-89BF-BC4D2D2DF5B3}" destId="{907BED91-A4E1-461C-86D4-A1E6314E2015}" srcOrd="2" destOrd="0" presId="urn:microsoft.com/office/officeart/2008/layout/LinedList"/>
    <dgm:cxn modelId="{CD50FF08-4DC3-4DD7-8E63-381C3026BE49}" type="presParOf" srcId="{8BD481CD-726A-462D-89BF-BC4D2D2DF5B3}" destId="{0DD2F13A-CA0F-4FD5-B041-C46F7D49EA2B}" srcOrd="3" destOrd="0" presId="urn:microsoft.com/office/officeart/2008/layout/LinedList"/>
    <dgm:cxn modelId="{662BCE0A-27E1-4632-8B11-9C728E123C37}" type="presParOf" srcId="{0DD2F13A-CA0F-4FD5-B041-C46F7D49EA2B}" destId="{BA4F9C39-14F2-4A47-B699-E775210386FC}" srcOrd="0" destOrd="0" presId="urn:microsoft.com/office/officeart/2008/layout/LinedList"/>
    <dgm:cxn modelId="{0D1DE072-514C-4F88-AD09-4F4B88C31CB3}" type="presParOf" srcId="{0DD2F13A-CA0F-4FD5-B041-C46F7D49EA2B}" destId="{6A69ACB3-0470-457D-96A0-719B1852A42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3B437-9486-404E-9F02-978BC9432335}">
      <dsp:nvSpPr>
        <dsp:cNvPr id="0" name=""/>
        <dsp:cNvSpPr/>
      </dsp:nvSpPr>
      <dsp:spPr>
        <a:xfrm>
          <a:off x="0" y="3761"/>
          <a:ext cx="5916603" cy="1630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Essere titolari di partita IVA, fiscalmente residenti nel territorio dello Stato</a:t>
          </a:r>
          <a:endParaRPr lang="en-US" sz="1600" kern="1200" dirty="0"/>
        </a:p>
      </dsp:txBody>
      <dsp:txXfrm>
        <a:off x="79618" y="83379"/>
        <a:ext cx="5757367" cy="1471744"/>
      </dsp:txXfrm>
    </dsp:sp>
    <dsp:sp modelId="{1DCD72FE-D6DE-4A6D-BDBE-24D7B9DC5E32}">
      <dsp:nvSpPr>
        <dsp:cNvPr id="0" name=""/>
        <dsp:cNvSpPr/>
      </dsp:nvSpPr>
      <dsp:spPr>
        <a:xfrm>
          <a:off x="0" y="1680822"/>
          <a:ext cx="5916603" cy="1630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Avere svolto prestazione di servizi socio-sanitari e assistenziali, in regime diurno, semi-residenziale e residenziale, in favore di anziani non autosufficienti o disabili, nel periodo ricompreso tra il 31 gennaio 2020 e il 31 dicembre 2021, corrispondente alla durata dello stato emergenziale da Covid19</a:t>
          </a:r>
          <a:endParaRPr lang="en-US" sz="1600" kern="1200" dirty="0"/>
        </a:p>
      </dsp:txBody>
      <dsp:txXfrm>
        <a:off x="79618" y="1760440"/>
        <a:ext cx="5757367" cy="1471744"/>
      </dsp:txXfrm>
    </dsp:sp>
    <dsp:sp modelId="{6AA0B2B8-82DF-42AE-8D9F-D35B817CBA4B}">
      <dsp:nvSpPr>
        <dsp:cNvPr id="0" name=""/>
        <dsp:cNvSpPr/>
      </dsp:nvSpPr>
      <dsp:spPr>
        <a:xfrm>
          <a:off x="0" y="3357882"/>
          <a:ext cx="5916603" cy="1630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Essere titolari di autorizzazione al funzionamento ai sensi della normativa regionale e provinciale di riferimento</a:t>
          </a:r>
          <a:endParaRPr lang="en-US" sz="1600" kern="1200" dirty="0"/>
        </a:p>
      </dsp:txBody>
      <dsp:txXfrm>
        <a:off x="79618" y="3437500"/>
        <a:ext cx="5757367" cy="1471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027B9-97E3-42FB-93A9-8A1B666B8705}">
      <dsp:nvSpPr>
        <dsp:cNvPr id="0" name=""/>
        <dsp:cNvSpPr/>
      </dsp:nvSpPr>
      <dsp:spPr>
        <a:xfrm>
          <a:off x="0" y="0"/>
          <a:ext cx="74523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4F5DC-505F-419F-9886-1DA11FE3CB3F}">
      <dsp:nvSpPr>
        <dsp:cNvPr id="0" name=""/>
        <dsp:cNvSpPr/>
      </dsp:nvSpPr>
      <dsp:spPr>
        <a:xfrm>
          <a:off x="0" y="0"/>
          <a:ext cx="7452360" cy="272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Dalle ore 10.00 del 18 luglio 2022 fino alle ore 18.00 del 24 agosto 2022. È ammessa da parte di ciascun ente la presentazione di una sola istanza di contributo.</a:t>
          </a:r>
          <a:endParaRPr lang="en-US" sz="2700" kern="1200" dirty="0"/>
        </a:p>
      </dsp:txBody>
      <dsp:txXfrm>
        <a:off x="0" y="0"/>
        <a:ext cx="7452360" cy="2729853"/>
      </dsp:txXfrm>
    </dsp:sp>
    <dsp:sp modelId="{907BED91-A4E1-461C-86D4-A1E6314E2015}">
      <dsp:nvSpPr>
        <dsp:cNvPr id="0" name=""/>
        <dsp:cNvSpPr/>
      </dsp:nvSpPr>
      <dsp:spPr>
        <a:xfrm>
          <a:off x="0" y="2729853"/>
          <a:ext cx="745236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F9C39-14F2-4A47-B699-E775210386FC}">
      <dsp:nvSpPr>
        <dsp:cNvPr id="0" name=""/>
        <dsp:cNvSpPr/>
      </dsp:nvSpPr>
      <dsp:spPr>
        <a:xfrm>
          <a:off x="0" y="2729853"/>
          <a:ext cx="7452360" cy="2729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Le risorse finanziarie complessivamente disponibili  ammontano a 20 milioni di euro e sono state ripartite tra le Regioni e le Province autonome, secondo il criterio della popolazione residente, di età pari o superiore a 75 anni (fonte della rilevazione ISTAT).</a:t>
          </a:r>
          <a:endParaRPr lang="en-US" sz="2700" kern="1200" dirty="0"/>
        </a:p>
      </dsp:txBody>
      <dsp:txXfrm>
        <a:off x="0" y="2729853"/>
        <a:ext cx="7452360" cy="2729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52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4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5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9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4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2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2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0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4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ITA.EU" TargetMode="External"/><Relationship Id="rId2" Type="http://schemas.openxmlformats.org/officeDocument/2006/relationships/hyperlink" Target="mailto:LRAVAZZOLO@EURITA.E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ODICE TERZO SETTORE – REGIME TRANSITORIO">
            <a:extLst>
              <a:ext uri="{FF2B5EF4-FFF2-40B4-BE49-F238E27FC236}">
                <a16:creationId xmlns:a16="http://schemas.microsoft.com/office/drawing/2014/main" id="{31687909-E0AC-D4BA-ED54-5092B5E38D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8" r="-1" b="-1"/>
          <a:stretch/>
        </p:blipFill>
        <p:spPr bwMode="auto">
          <a:xfrm>
            <a:off x="20" y="10"/>
            <a:ext cx="866849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" name="Rectangle 1043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9388A3-0DA8-1A43-E4C1-0928ABDD3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it-IT" sz="4800" dirty="0"/>
              <a:t>RISTORI ENTI DEL TERZO SETTORE</a:t>
            </a:r>
            <a:endParaRPr lang="en-US" sz="4800" dirty="0"/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95AB4F47-01BC-B207-FB1D-20308BE4EB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858" y="6291263"/>
            <a:ext cx="1308100" cy="5524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788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3291CFC-D94B-52E8-D275-64C5B22CD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4732528" cy="4526280"/>
          </a:xfrm>
        </p:spPr>
        <p:txBody>
          <a:bodyPr>
            <a:normAutofit/>
          </a:bodyPr>
          <a:lstStyle/>
          <a:p>
            <a:r>
              <a:rPr lang="it-IT" dirty="0"/>
              <a:t>REQUISITI </a:t>
            </a:r>
            <a:br>
              <a:rPr lang="it-IT" dirty="0"/>
            </a:br>
            <a:r>
              <a:rPr lang="it-IT" dirty="0"/>
              <a:t>PER LA PRESENTAZIONE DELLA DOMANDA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7" name="Segnaposto contenuto 2">
            <a:extLst>
              <a:ext uri="{FF2B5EF4-FFF2-40B4-BE49-F238E27FC236}">
                <a16:creationId xmlns:a16="http://schemas.microsoft.com/office/drawing/2014/main" id="{AB0EB1D3-CC1B-8B8C-9B54-471FC43B34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34149" y="932688"/>
          <a:ext cx="5916603" cy="4992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2A51E1EE-EE93-CBCB-4CCF-4E79D5F334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858" y="6291263"/>
            <a:ext cx="1308100" cy="5524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942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37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87ECDB8-D40E-97C9-6A5C-F0D4EC501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80" y="429030"/>
            <a:ext cx="3327400" cy="1481050"/>
          </a:xfrm>
        </p:spPr>
        <p:txBody>
          <a:bodyPr anchor="ctr">
            <a:noAutofit/>
          </a:bodyPr>
          <a:lstStyle/>
          <a:p>
            <a:r>
              <a:rPr lang="it-IT" sz="2800" dirty="0"/>
              <a:t>TERMINI PRESENTAZIONE DOMANDA</a:t>
            </a:r>
            <a:endParaRPr lang="en-US" sz="2800" dirty="0"/>
          </a:p>
        </p:txBody>
      </p:sp>
      <p:sp>
        <p:nvSpPr>
          <p:cNvPr id="49" name="Rectangle 39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1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FCD4CC7-812C-318D-87C6-EF532F496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858" y="6291263"/>
            <a:ext cx="1308100" cy="5524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  <p:graphicFrame>
        <p:nvGraphicFramePr>
          <p:cNvPr id="23" name="Segnaposto contenuto 2">
            <a:extLst>
              <a:ext uri="{FF2B5EF4-FFF2-40B4-BE49-F238E27FC236}">
                <a16:creationId xmlns:a16="http://schemas.microsoft.com/office/drawing/2014/main" id="{7CB56666-B0AE-1EF6-5BC3-44E5EEE806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3766270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Titolo 1">
            <a:extLst>
              <a:ext uri="{FF2B5EF4-FFF2-40B4-BE49-F238E27FC236}">
                <a16:creationId xmlns:a16="http://schemas.microsoft.com/office/drawing/2014/main" id="{F6F14ADA-EA3B-B889-6E67-5DFDDB855BC3}"/>
              </a:ext>
            </a:extLst>
          </p:cNvPr>
          <p:cNvSpPr txBox="1">
            <a:spLocks/>
          </p:cNvSpPr>
          <p:nvPr/>
        </p:nvSpPr>
        <p:spPr>
          <a:xfrm>
            <a:off x="614680" y="3158883"/>
            <a:ext cx="2834640" cy="1118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dirty="0"/>
              <a:t>RISORSE FINANZIARIE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082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F1A032F-0A3F-D649-55D5-89E9A8F7F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TABELLA DIVISIONE RISORSE FINANZIARIE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Tabella 4">
            <a:extLst>
              <a:ext uri="{FF2B5EF4-FFF2-40B4-BE49-F238E27FC236}">
                <a16:creationId xmlns:a16="http://schemas.microsoft.com/office/drawing/2014/main" id="{43098EC1-4E27-9C3C-9466-9AC0FF0918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82523"/>
              </p:ext>
            </p:extLst>
          </p:nvPr>
        </p:nvGraphicFramePr>
        <p:xfrm>
          <a:off x="5564863" y="239603"/>
          <a:ext cx="5560567" cy="58974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004557">
                  <a:extLst>
                    <a:ext uri="{9D8B030D-6E8A-4147-A177-3AD203B41FA5}">
                      <a16:colId xmlns:a16="http://schemas.microsoft.com/office/drawing/2014/main" val="776983939"/>
                    </a:ext>
                  </a:extLst>
                </a:gridCol>
                <a:gridCol w="1869450">
                  <a:extLst>
                    <a:ext uri="{9D8B030D-6E8A-4147-A177-3AD203B41FA5}">
                      <a16:colId xmlns:a16="http://schemas.microsoft.com/office/drawing/2014/main" val="2637505805"/>
                    </a:ext>
                  </a:extLst>
                </a:gridCol>
                <a:gridCol w="1686560">
                  <a:extLst>
                    <a:ext uri="{9D8B030D-6E8A-4147-A177-3AD203B41FA5}">
                      <a16:colId xmlns:a16="http://schemas.microsoft.com/office/drawing/2014/main" val="4109064997"/>
                    </a:ext>
                  </a:extLst>
                </a:gridCol>
              </a:tblGrid>
              <a:tr h="2775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Regione</a:t>
                      </a:r>
                      <a:r>
                        <a:rPr lang="en-US" sz="12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/Prov. </a:t>
                      </a:r>
                      <a:r>
                        <a:rPr lang="en-US" sz="12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Autonoma</a:t>
                      </a:r>
                      <a:endParaRPr lang="en-US" sz="12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20341" marB="63240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Popolazione</a:t>
                      </a:r>
                      <a:r>
                        <a:rPr lang="en-US" sz="1200" b="1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= &gt;75 anni  %</a:t>
                      </a:r>
                    </a:p>
                  </a:txBody>
                  <a:tcPr marL="72000" marR="72000" marT="20341" marB="63240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Importo</a:t>
                      </a:r>
                      <a:endParaRPr lang="en-US" sz="12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20341" marB="63240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695856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Piemonte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8,21%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1.642.379,00 €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992829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Valle d'Aosta 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0,22%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43.359,00 €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331787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Liguria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3,37%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674.548,00 €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632508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Lombardia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16,61%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3.322.463,00 €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147079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Provincia</a:t>
                      </a:r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cap="none" spc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Autonoma</a:t>
                      </a:r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Bolzano 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0,79%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158.486,00 €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832615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Provincia</a:t>
                      </a:r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Autonoma</a:t>
                      </a:r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Trento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0,87%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174.893,00 €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604601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Veneto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8,27%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1.653.853,00 €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309224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Friuli-Venezia Giulia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2,39%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477.800,00 €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5562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Emilia-Romagna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8,06%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1.611.537,00 €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3674400"/>
                  </a:ext>
                </a:extLst>
              </a:tr>
              <a:tr h="29073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Toscana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7,13%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1.425.816,00 €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317981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Umbria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1,72%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343.072,00 €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794168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Marche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2,88%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575.439,00 €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40004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Lazio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9,18%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1.836.109,00 €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23146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Abruzzo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2,27%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454.887,00 €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27105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Molise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0,55%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109.762,00 €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095263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Campania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7,28%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1.456.601,00 €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350283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Puglia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6,26%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1.251.328,00 €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289646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Basilicata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0,93%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185.244,00 €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620665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Calabria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2,92%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583.543,00 €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956650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Sicilia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7,30%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1.459.451,00 €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998911"/>
                  </a:ext>
                </a:extLst>
              </a:tr>
              <a:tr h="235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Sardegna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2,80%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559.430,00 €</a:t>
                      </a:r>
                    </a:p>
                  </a:txBody>
                  <a:tcPr marL="108000" marR="108000" marT="20341" marB="632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112295"/>
                  </a:ext>
                </a:extLst>
              </a:tr>
            </a:tbl>
          </a:graphicData>
        </a:graphic>
      </p:graphicFrame>
      <p:pic>
        <p:nvPicPr>
          <p:cNvPr id="39" name="Immagine 38">
            <a:extLst>
              <a:ext uri="{FF2B5EF4-FFF2-40B4-BE49-F238E27FC236}">
                <a16:creationId xmlns:a16="http://schemas.microsoft.com/office/drawing/2014/main" id="{2E012537-A605-B011-75E4-851792F76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858" y="6291263"/>
            <a:ext cx="1308100" cy="5524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474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F479C4-CEDA-4F4A-585E-FA4E1A48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it-IT" sz="6000"/>
              <a:t>ENTITÀ DEL CONTRIBUTO</a:t>
            </a:r>
            <a:endParaRPr lang="en-US" sz="6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0B5DEA-ADF6-4BA5-9307-147F0A468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8680" y="2898648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83982"/>
            <a:ext cx="1873457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42643E-640D-723B-79A9-C62B1F5A0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/>
              <a:t>Il contributo assegnato a ciascun ente sarà determinato sulla base della seguente formula: totale delle risorse assegnate a ciascuna Regione-Provincia autonoma/ n. di domande ammesse presentate dai soggetti beneficiari aventi sede legale nel corrispondente territorio regionale-provinciale. </a:t>
            </a:r>
            <a:endParaRPr lang="en-US" sz="200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29B1FA6-C083-CD68-7922-5D44D14E2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858" y="6291263"/>
            <a:ext cx="1308100" cy="5524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296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A64E4D-43CE-258F-C339-67877AC30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it-IT"/>
              <a:t>TEMPISTICHE EROGAZIONE CONTRIBUTI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F0C916-A3C2-E50D-43BF-70BC7FCC0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/>
              <a:t>Il Ministero del Lavoro e delle Politiche Sociali provvede entro il 20.10. 2022 al caricamento nella piattaforma elettronica "Ristori Enti Terzo Settore – art. 1-quater del D.L. n. 73/2021" degli elenchi degli enti che hanno superato la fase di controllo e quantifica l’importo spettante a ciascuno di essi. </a:t>
            </a:r>
          </a:p>
          <a:p>
            <a:pPr marL="0" indent="0">
              <a:buNone/>
            </a:pPr>
            <a:r>
              <a:rPr lang="it-IT" sz="2200"/>
              <a:t>Il medesimo Ministero provvede al trasferimento delle risorse alle Regioni e alle Province autonome ai fini dell’erogazione del contributo agli Enti beneficiari e, entro sei mesi dal trasferimento delle predette risorse, le Regioni e le Province autonome trasmettono al Ministero gli esiti riguardo all’ammontare delle risorse erogate e al numero di soggetti beneficiari della misura.</a:t>
            </a:r>
            <a:endParaRPr lang="en-US" sz="220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93279683-CCCB-F61E-8381-0689C02CD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858" y="6291263"/>
            <a:ext cx="1308100" cy="5524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8136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CCB1BC-935D-2C40-FF23-136A1323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Grazie per l'attenzione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DB0D49-A627-7126-814D-8CE787219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EURITA SCARL SOCIETA' BENEFIT</a:t>
            </a:r>
          </a:p>
          <a:p>
            <a:r>
              <a:rPr lang="it-IT" dirty="0"/>
              <a:t>MILANO, via G. Quarenghi n. 26 (sede legale)</a:t>
            </a:r>
          </a:p>
          <a:p>
            <a:r>
              <a:rPr lang="it-IT" dirty="0"/>
              <a:t>BRUXELLES, Place de </a:t>
            </a:r>
            <a:r>
              <a:rPr lang="it-IT" dirty="0" err="1"/>
              <a:t>Jamblinne</a:t>
            </a:r>
            <a:r>
              <a:rPr lang="it-IT" dirty="0"/>
              <a:t> de </a:t>
            </a:r>
            <a:r>
              <a:rPr lang="it-IT" dirty="0" err="1"/>
              <a:t>Meux</a:t>
            </a:r>
            <a:r>
              <a:rPr lang="it-IT" dirty="0"/>
              <a:t> n. 30</a:t>
            </a:r>
          </a:p>
          <a:p>
            <a:r>
              <a:rPr lang="it-IT" dirty="0"/>
              <a:t>REGGIO EMILIA, via Gramsci n. 54/s</a:t>
            </a:r>
          </a:p>
          <a:p>
            <a:pPr marL="0" indent="0">
              <a:buNone/>
            </a:pPr>
            <a:r>
              <a:rPr lang="it-IT" dirty="0">
                <a:hlinkClick r:id="rId2"/>
              </a:rPr>
              <a:t>LRAVAZZOLO@EURITA.EU</a:t>
            </a:r>
            <a:endParaRPr lang="it-IT" dirty="0"/>
          </a:p>
          <a:p>
            <a:pPr marL="0" indent="0">
              <a:buNone/>
            </a:pPr>
            <a:r>
              <a:rPr lang="it-IT" dirty="0">
                <a:hlinkClick r:id="rId3"/>
              </a:rPr>
              <a:t>WWW.EURITA.EU</a:t>
            </a:r>
            <a:r>
              <a:rPr lang="it-IT" dirty="0"/>
              <a:t> </a:t>
            </a:r>
          </a:p>
        </p:txBody>
      </p:sp>
      <p:pic>
        <p:nvPicPr>
          <p:cNvPr id="5" name="Immagine 4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D8A922D0-7753-43CE-244B-8E929CE21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6771" y="6037263"/>
            <a:ext cx="1308100" cy="5524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4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1B790B0425A8E4EA4D17DC0D88CCDA7" ma:contentTypeVersion="19" ma:contentTypeDescription="Creare un nuovo documento." ma:contentTypeScope="" ma:versionID="6ddfd5184d1e0a29e1ed4398a0d227ef">
  <xsd:schema xmlns:xsd="http://www.w3.org/2001/XMLSchema" xmlns:xs="http://www.w3.org/2001/XMLSchema" xmlns:p="http://schemas.microsoft.com/office/2006/metadata/properties" xmlns:ns1="http://schemas.microsoft.com/sharepoint/v3" xmlns:ns2="e72faacd-8888-4731-82c6-2b91d68f7839" xmlns:ns3="713035bc-42f2-4dbb-8621-94f7cedde41a" targetNamespace="http://schemas.microsoft.com/office/2006/metadata/properties" ma:root="true" ma:fieldsID="b9f69c3d9d17444b0fb233a977159b73" ns1:_="" ns2:_="" ns3:_="">
    <xsd:import namespace="http://schemas.microsoft.com/sharepoint/v3"/>
    <xsd:import namespace="e72faacd-8888-4731-82c6-2b91d68f7839"/>
    <xsd:import namespace="713035bc-42f2-4dbb-8621-94f7cedde4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tà criteri di conformità unificati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zione interfaccia utente criteri di conformità unificati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2faacd-8888-4731-82c6-2b91d68f7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Tag immagine" ma:readOnly="false" ma:fieldId="{5cf76f15-5ced-4ddc-b409-7134ff3c332f}" ma:taxonomyMulti="true" ma:sspId="59d434e5-f3db-4e3d-823c-af26f5324b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3035bc-42f2-4dbb-8621-94f7cedde41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8b3263dc-1623-452e-97b3-88a12c747c74}" ma:internalName="TaxCatchAll" ma:showField="CatchAllData" ma:web="713035bc-42f2-4dbb-8621-94f7cedde4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2faacd-8888-4731-82c6-2b91d68f7839">
      <Terms xmlns="http://schemas.microsoft.com/office/infopath/2007/PartnerControls"/>
    </lcf76f155ced4ddcb4097134ff3c332f>
    <_ip_UnifiedCompliancePolicyUIAction xmlns="http://schemas.microsoft.com/sharepoint/v3" xsi:nil="true"/>
    <TaxCatchAll xmlns="713035bc-42f2-4dbb-8621-94f7cedde41a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C3BBB3-2D58-44EB-BED1-2179A0F519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2faacd-8888-4731-82c6-2b91d68f7839"/>
    <ds:schemaRef ds:uri="713035bc-42f2-4dbb-8621-94f7cedde4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83ADE0-F53F-4EAC-898F-3E4FFD951212}">
  <ds:schemaRefs>
    <ds:schemaRef ds:uri="http://schemas.microsoft.com/office/2006/metadata/properties"/>
    <ds:schemaRef ds:uri="http://schemas.microsoft.com/office/infopath/2007/PartnerControls"/>
    <ds:schemaRef ds:uri="e72faacd-8888-4731-82c6-2b91d68f7839"/>
    <ds:schemaRef ds:uri="http://schemas.microsoft.com/sharepoint/v3"/>
    <ds:schemaRef ds:uri="713035bc-42f2-4dbb-8621-94f7cedde41a"/>
  </ds:schemaRefs>
</ds:datastoreItem>
</file>

<file path=customXml/itemProps3.xml><?xml version="1.0" encoding="utf-8"?>
<ds:datastoreItem xmlns:ds="http://schemas.openxmlformats.org/officeDocument/2006/customXml" ds:itemID="{5925492A-A466-42F4-B40A-88170EE5CB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456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AccentBoxVTI</vt:lpstr>
      <vt:lpstr>RISTORI ENTI DEL TERZO SETTORE</vt:lpstr>
      <vt:lpstr>REQUISITI  PER LA PRESENTAZIONE DELLA DOMANDA</vt:lpstr>
      <vt:lpstr>TERMINI PRESENTAZIONE DOMANDA</vt:lpstr>
      <vt:lpstr>TABELLA DIVISIONE RISORSE FINANZIARIE</vt:lpstr>
      <vt:lpstr>ENTITÀ DEL CONTRIBUTO</vt:lpstr>
      <vt:lpstr>TEMPISTICHE EROGAZIONE CONTRIBUTI</vt:lpstr>
      <vt:lpstr>Grazie per l'attenzione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RISTORI ENTI DEL TERZO SETTORE</dc:title>
  <dc:creator>Linda Maria Ravazzolo</dc:creator>
  <cp:lastModifiedBy>Linda Maria Ravazzolo</cp:lastModifiedBy>
  <cp:revision>23</cp:revision>
  <dcterms:created xsi:type="dcterms:W3CDTF">2022-07-21T12:39:03Z</dcterms:created>
  <dcterms:modified xsi:type="dcterms:W3CDTF">2022-07-26T12:05:45Z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0x010100E1B790B0425A8E4EA4D17DC0D88CCDA7</vt:lpwstr>
  </property>
  <property fmtid="{D5CDD505-2E9C-101B-9397-08002B2CF9AE}" pid="3" name="MediaServiceImageTags">
    <vt:lpwstr/>
  </property>
</Properties>
</file>